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69" r:id="rId3"/>
    <p:sldId id="271" r:id="rId4"/>
    <p:sldId id="270" r:id="rId5"/>
    <p:sldId id="293" r:id="rId6"/>
    <p:sldId id="285" r:id="rId7"/>
    <p:sldId id="291" r:id="rId8"/>
    <p:sldId id="286" r:id="rId9"/>
    <p:sldId id="292" r:id="rId10"/>
    <p:sldId id="264" r:id="rId11"/>
    <p:sldId id="265" r:id="rId12"/>
    <p:sldId id="266" r:id="rId13"/>
    <p:sldId id="289" r:id="rId14"/>
    <p:sldId id="272" r:id="rId15"/>
    <p:sldId id="268" r:id="rId16"/>
    <p:sldId id="283" r:id="rId17"/>
    <p:sldId id="274" r:id="rId18"/>
    <p:sldId id="288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D997-F331-4247-8F89-F5671E8B907B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1638E-1D6C-4EAB-9454-84DD9C9AE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638E-1D6C-4EAB-9454-84DD9C9AEC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huong\Desktop\GVG\ga1\auld%20lang%20syn-%20new%20(1)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audio" Target="../media/audio2.wav"/><Relationship Id="rId7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uong\Desktop\GVG\ga1\ga1\used\soundSands.wmv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uong\Desktop\GVG\ga1\ga1\track\A2.wav" TargetMode="External"/><Relationship Id="rId4" Type="http://schemas.openxmlformats.org/officeDocument/2006/relationships/hyperlink" Target="matching%20-pronunciation.ya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huong\Desktop\GVG\ga1\ga1\track\A3.wav" TargetMode="External"/><Relationship Id="rId13" Type="http://schemas.openxmlformats.org/officeDocument/2006/relationships/image" Target="../media/image33.png"/><Relationship Id="rId3" Type="http://schemas.openxmlformats.org/officeDocument/2006/relationships/audio" Target="file:///C:\Users\NHI\Desktop\ENGLISH%206-8\ga1\track\c3.wav" TargetMode="External"/><Relationship Id="rId7" Type="http://schemas.openxmlformats.org/officeDocument/2006/relationships/audio" Target="file:///C:\Users\NHI\Desktop\ENGLISH%206-8\ga1\track\c7.wav" TargetMode="Externa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audio" Target="file:///C:\Users\NHI\Desktop\ENGLISH%206-8\ga1\track\c2.wav" TargetMode="External"/><Relationship Id="rId16" Type="http://schemas.openxmlformats.org/officeDocument/2006/relationships/image" Target="../media/image36.png"/><Relationship Id="rId1" Type="http://schemas.openxmlformats.org/officeDocument/2006/relationships/audio" Target="file:///C:\Users\NHI\Desktop\ENGLISH%206-8\ga1\track\c1.wav" TargetMode="External"/><Relationship Id="rId6" Type="http://schemas.openxmlformats.org/officeDocument/2006/relationships/audio" Target="file:///C:\Users\NHI\Desktop\ENGLISH%206-8\ga1\track\c6.wav" TargetMode="External"/><Relationship Id="rId11" Type="http://schemas.openxmlformats.org/officeDocument/2006/relationships/image" Target="../media/image31.png"/><Relationship Id="rId5" Type="http://schemas.openxmlformats.org/officeDocument/2006/relationships/audio" Target="file:///C:\Users\NHI\Desktop\ENGLISH%206-8\ga1\track\c5.wav" TargetMode="External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4" Type="http://schemas.openxmlformats.org/officeDocument/2006/relationships/audio" Target="file:///C:\Users\NHI\Desktop\ENGLISH%206-8\ga1\track\c4.wav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uong\Desktop\GVG\ga1\ga1\track\A4.wav" TargetMode="Externa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uong\Downloads\23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Yen_Unit14\doan1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11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uessGame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E6-%20Label%20the%20pictures.yar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uong\Desktop\GVG\ga1\ga1\track\A1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ld lang syn- new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84784"/>
            <a:ext cx="8001000" cy="655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76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 to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2286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watch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143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6096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56388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17526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hang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6172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buy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52800" y="28956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3429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cook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2800" y="39624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44958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5029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decorate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76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pagoda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609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lucky money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15000" y="11430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wish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1752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calendar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15000" y="22860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fireworks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5000" y="2895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shopping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34290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special food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15000" y="39624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relatives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5000" y="44958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furniture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5000" y="5029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 house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5000" y="56388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15000" y="6172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peach blossoms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28575"/>
            <a:ext cx="19812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56356">
            <a:off x="0" y="4881562"/>
            <a:ext cx="19812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91200"/>
            <a:ext cx="3101234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go to a pagoda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867400"/>
            <a:ext cx="33528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give lucky money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5867400"/>
            <a:ext cx="33528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watch fireworks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5867400"/>
            <a:ext cx="395343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cook special food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5867400"/>
            <a:ext cx="3581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decorate the house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5867400"/>
            <a:ext cx="3810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buy peach blossoms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901" y="762000"/>
            <a:ext cx="79688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1" y="1143000"/>
            <a:ext cx="533400" cy="10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362199"/>
            <a:ext cx="523875" cy="9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286000"/>
            <a:ext cx="381000" cy="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676400"/>
            <a:ext cx="51477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219200"/>
            <a:ext cx="4844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905000"/>
            <a:ext cx="609601" cy="115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8405" y="914400"/>
            <a:ext cx="52487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362200"/>
            <a:ext cx="676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295400" y="15634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30112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4800" y="2401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8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3800" y="2819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4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5272" y="205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5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hlinkClick r:id="rId7" action="ppaction://hlinksldjump"/>
          </p:cNvPr>
          <p:cNvSpPr txBox="1"/>
          <p:nvPr/>
        </p:nvSpPr>
        <p:spPr>
          <a:xfrm>
            <a:off x="6820295" y="2514601"/>
            <a:ext cx="34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7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4944" y="1625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6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2883544" y="1371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3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00347" y="-161330"/>
            <a:ext cx="397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Money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Spring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Wish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/ʃ/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71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/s/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590800"/>
            <a:ext cx="381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4572000"/>
            <a:ext cx="22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79449" y="0"/>
            <a:ext cx="43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Pronunciation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43" descr="den n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943600"/>
            <a:ext cx="2590800" cy="914400"/>
          </a:xfrm>
          <a:prstGeom prst="rect">
            <a:avLst/>
          </a:prstGeom>
          <a:noFill/>
        </p:spPr>
      </p:pic>
      <p:pic>
        <p:nvPicPr>
          <p:cNvPr id="24" name="Picture 42" descr="h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04773">
            <a:off x="144456" y="-429954"/>
            <a:ext cx="977900" cy="1600200"/>
          </a:xfrm>
          <a:prstGeom prst="rect">
            <a:avLst/>
          </a:prstGeom>
          <a:noFill/>
        </p:spPr>
      </p:pic>
      <p:pic>
        <p:nvPicPr>
          <p:cNvPr id="12" name="soundSand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106680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2253" y="448270"/>
            <a:ext cx="2772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Practice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143000" y="4038600"/>
            <a:ext cx="2438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/s/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5943600" y="4038600"/>
            <a:ext cx="2438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/ʃ/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676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Celebrate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School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16865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Special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Spring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229618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Blossoms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28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Summer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228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Rice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16865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She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167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Shopping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228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Should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228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Wish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800" y="2281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Rubbish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5" name="A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086600" y="381000"/>
            <a:ext cx="1066800" cy="1066800"/>
          </a:xfrm>
          <a:prstGeom prst="rect">
            <a:avLst/>
          </a:prstGeom>
        </p:spPr>
      </p:pic>
      <p:sp>
        <p:nvSpPr>
          <p:cNvPr id="46" name="Right Arrow 45">
            <a:hlinkClick r:id="rId4" action="ppaction://hlinkfile"/>
          </p:cNvPr>
          <p:cNvSpPr/>
          <p:nvPr/>
        </p:nvSpPr>
        <p:spPr>
          <a:xfrm>
            <a:off x="7162800" y="5943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586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We come home every summer.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441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2. We should leave early.</a:t>
            </a:r>
            <a:endParaRPr lang="en-US" sz="3200" b="1" dirty="0"/>
          </a:p>
        </p:txBody>
      </p:sp>
      <p:pic>
        <p:nvPicPr>
          <p:cNvPr id="8" name="c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52400" y="1828800"/>
            <a:ext cx="304800" cy="304800"/>
          </a:xfrm>
          <a:prstGeom prst="rect">
            <a:avLst/>
          </a:prstGeom>
        </p:spPr>
      </p:pic>
      <p:pic>
        <p:nvPicPr>
          <p:cNvPr id="9" name="c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152400" y="2362200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805953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 I will make a wish.</a:t>
            </a:r>
            <a:endParaRPr lang="en-US" sz="3200" b="1" dirty="0"/>
          </a:p>
        </p:txBody>
      </p:sp>
      <p:pic>
        <p:nvPicPr>
          <p:cNvPr id="11" name="c3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152400" y="29718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420035"/>
            <a:ext cx="445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4. I’m second in my class.</a:t>
            </a:r>
            <a:endParaRPr lang="en-US" sz="3200" b="1" dirty="0"/>
          </a:p>
        </p:txBody>
      </p:sp>
      <p:pic>
        <p:nvPicPr>
          <p:cNvPr id="13" name="c4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152400" y="358140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6176" y="4007223"/>
            <a:ext cx="6857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5. My mother goes shopping every day.</a:t>
            </a:r>
            <a:endParaRPr lang="en-US" sz="3200" b="1" dirty="0"/>
          </a:p>
        </p:txBody>
      </p:sp>
      <p:pic>
        <p:nvPicPr>
          <p:cNvPr id="15" name="c5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152400" y="411480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2729" y="4598894"/>
            <a:ext cx="4306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6. This is a small garden.</a:t>
            </a:r>
            <a:endParaRPr lang="en-US" sz="3200" b="1" dirty="0"/>
          </a:p>
        </p:txBody>
      </p:sp>
      <p:pic>
        <p:nvPicPr>
          <p:cNvPr id="17" name="c6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tretch>
            <a:fillRect/>
          </a:stretch>
        </p:blipFill>
        <p:spPr>
          <a:xfrm>
            <a:off x="152400" y="4724400"/>
            <a:ext cx="304800" cy="304800"/>
          </a:xfrm>
          <a:prstGeom prst="rect">
            <a:avLst/>
          </a:prstGeom>
        </p:spPr>
      </p:pic>
      <p:pic>
        <p:nvPicPr>
          <p:cNvPr id="18" name="c7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/>
          <a:stretch>
            <a:fillRect/>
          </a:stretch>
        </p:blipFill>
        <p:spPr>
          <a:xfrm>
            <a:off x="152400" y="5257800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3014" y="5118847"/>
            <a:ext cx="3467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7. Spring is coming.</a:t>
            </a:r>
            <a:endParaRPr lang="en-US" sz="3200" b="1" dirty="0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-152400" y="6229350"/>
            <a:ext cx="2514600" cy="628650"/>
            <a:chOff x="2592" y="720"/>
            <a:chExt cx="1584" cy="684"/>
          </a:xfrm>
        </p:grpSpPr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24" name="Picture 17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25" name="Picture 18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19" descr="Copy of blumen-pflanzen051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2057400" y="6229350"/>
            <a:ext cx="2514600" cy="628650"/>
            <a:chOff x="2592" y="720"/>
            <a:chExt cx="1584" cy="684"/>
          </a:xfrm>
        </p:grpSpPr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29" name="Picture 22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30" name="Picture 23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4" descr="Copy of blumen-pflanzen051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4343400" y="6229350"/>
            <a:ext cx="2514600" cy="628650"/>
            <a:chOff x="2592" y="720"/>
            <a:chExt cx="1584" cy="684"/>
          </a:xfrm>
        </p:grpSpPr>
        <p:grpSp>
          <p:nvGrpSpPr>
            <p:cNvPr id="32" name="Group 26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34" name="Picture 27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35" name="Picture 28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29" descr="Copy of blumen-pflanzen051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6629400" y="6229350"/>
            <a:ext cx="2514600" cy="628650"/>
            <a:chOff x="2592" y="720"/>
            <a:chExt cx="1584" cy="684"/>
          </a:xfrm>
        </p:grpSpPr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39" name="Picture 32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40" name="Picture 33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34" descr="Copy of blumen-pflanzen051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162800" y="1143000"/>
          <a:ext cx="1752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/ʃ/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/s/</a:t>
                      </a:r>
                      <a:endParaRPr lang="en-US" sz="36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2209800"/>
            <a:ext cx="457200" cy="457200"/>
          </a:xfrm>
          <a:prstGeom prst="rect">
            <a:avLst/>
          </a:prstGeom>
          <a:noFill/>
        </p:spPr>
      </p:pic>
      <p:pic>
        <p:nvPicPr>
          <p:cNvPr id="48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2667000"/>
            <a:ext cx="457200" cy="457200"/>
          </a:xfrm>
          <a:prstGeom prst="rect">
            <a:avLst/>
          </a:prstGeom>
          <a:noFill/>
        </p:spPr>
      </p:pic>
      <p:pic>
        <p:nvPicPr>
          <p:cNvPr id="49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3276600"/>
            <a:ext cx="457200" cy="457200"/>
          </a:xfrm>
          <a:prstGeom prst="rect">
            <a:avLst/>
          </a:prstGeom>
          <a:noFill/>
        </p:spPr>
      </p:pic>
      <p:pic>
        <p:nvPicPr>
          <p:cNvPr id="50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3886200"/>
            <a:ext cx="457200" cy="457200"/>
          </a:xfrm>
          <a:prstGeom prst="rect">
            <a:avLst/>
          </a:prstGeom>
          <a:noFill/>
        </p:spPr>
      </p:pic>
      <p:pic>
        <p:nvPicPr>
          <p:cNvPr id="51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4419600"/>
            <a:ext cx="457200" cy="457200"/>
          </a:xfrm>
          <a:prstGeom prst="rect">
            <a:avLst/>
          </a:prstGeom>
          <a:noFill/>
        </p:spPr>
      </p:pic>
      <p:pic>
        <p:nvPicPr>
          <p:cNvPr id="52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5029200"/>
            <a:ext cx="457200" cy="457200"/>
          </a:xfrm>
          <a:prstGeom prst="rect">
            <a:avLst/>
          </a:prstGeom>
          <a:noFill/>
        </p:spPr>
      </p:pic>
      <p:pic>
        <p:nvPicPr>
          <p:cNvPr id="53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1828800"/>
            <a:ext cx="457200" cy="457200"/>
          </a:xfrm>
          <a:prstGeom prst="rect">
            <a:avLst/>
          </a:prstGeom>
          <a:noFill/>
        </p:spPr>
      </p:pic>
      <p:cxnSp>
        <p:nvCxnSpPr>
          <p:cNvPr id="55" name="Straight Connector 54"/>
          <p:cNvCxnSpPr/>
          <p:nvPr/>
        </p:nvCxnSpPr>
        <p:spPr>
          <a:xfrm>
            <a:off x="4495800" y="2132012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16423" y="2667000"/>
            <a:ext cx="336177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52800" y="3275012"/>
            <a:ext cx="381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91000" y="3886200"/>
            <a:ext cx="381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09800" y="5103812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57600" y="4494212"/>
            <a:ext cx="381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2000" y="5638800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419600" y="16764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429000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7216" y="2209800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0" y="5130225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33600" y="4596825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81400" y="3987225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76600" y="2819400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3395" y="381000"/>
            <a:ext cx="455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71600" y="3886200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28228" y="34290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5" name="A3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/>
          <a:stretch>
            <a:fillRect/>
          </a:stretch>
        </p:blipFill>
        <p:spPr>
          <a:xfrm>
            <a:off x="79248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62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2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9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8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52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6319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Spring is coming!</a:t>
            </a:r>
          </a:p>
          <a:p>
            <a:pPr>
              <a:buNone/>
            </a:pPr>
            <a:r>
              <a:rPr lang="en-US" dirty="0" err="1" smtClean="0"/>
              <a:t>Tet</a:t>
            </a:r>
            <a:r>
              <a:rPr lang="en-US" dirty="0" smtClean="0"/>
              <a:t> is coming</a:t>
            </a:r>
          </a:p>
          <a:p>
            <a:pPr>
              <a:buNone/>
            </a:pPr>
            <a:r>
              <a:rPr lang="en-US" dirty="0" smtClean="0"/>
              <a:t>She sells peach  blossoms</a:t>
            </a:r>
          </a:p>
          <a:p>
            <a:pPr>
              <a:buNone/>
            </a:pPr>
            <a:r>
              <a:rPr lang="en-US" dirty="0" smtClean="0"/>
              <a:t>Her cheeks shine</a:t>
            </a:r>
          </a:p>
          <a:p>
            <a:pPr>
              <a:buNone/>
            </a:pPr>
            <a:r>
              <a:rPr lang="en-US" dirty="0" smtClean="0"/>
              <a:t>Her  eyes smile</a:t>
            </a:r>
          </a:p>
          <a:p>
            <a:pPr>
              <a:buNone/>
            </a:pPr>
            <a:r>
              <a:rPr lang="en-US" dirty="0" smtClean="0"/>
              <a:t>Her smile is shy</a:t>
            </a:r>
          </a:p>
          <a:p>
            <a:pPr>
              <a:buNone/>
            </a:pPr>
            <a:r>
              <a:rPr lang="en-US" dirty="0" smtClean="0"/>
              <a:t>She sells peach  blossoms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3395" y="381000"/>
            <a:ext cx="583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980" y="1676400"/>
            <a:ext cx="37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84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84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8442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429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038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5968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5968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181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181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181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A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152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7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Choose the best answer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438400"/>
          <a:ext cx="845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A. New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Things</a:t>
                      </a:r>
                      <a:r>
                        <a:rPr lang="en-US" baseline="0" dirty="0" smtClean="0"/>
                        <a:t> and activities for </a:t>
                      </a:r>
                      <a:r>
                        <a:rPr lang="en-US" baseline="0" dirty="0" err="1" smtClean="0"/>
                        <a:t>Tet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Food for </a:t>
                      </a:r>
                      <a:r>
                        <a:rPr lang="en-US" dirty="0" err="1" smtClean="0"/>
                        <a:t>Tet</a:t>
                      </a:r>
                      <a:r>
                        <a:rPr lang="en-US" dirty="0" smtClean="0"/>
                        <a:t> holiday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Songs</a:t>
                      </a:r>
                      <a:r>
                        <a:rPr lang="en-US" baseline="0" dirty="0" smtClean="0"/>
                        <a:t> about </a:t>
                      </a:r>
                      <a:r>
                        <a:rPr lang="en-US" baseline="0" dirty="0" err="1" smtClean="0"/>
                        <a:t>Tet</a:t>
                      </a:r>
                      <a:r>
                        <a:rPr lang="en-US" baseline="0" dirty="0" smtClean="0"/>
                        <a:t> holiday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114800"/>
          <a:ext cx="838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 /s/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/z/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sz="1800" dirty="0" smtClean="0"/>
                        <a:t>ʃ/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/s/ and /</a:t>
                      </a:r>
                      <a:r>
                        <a:rPr lang="en-US" sz="1800" dirty="0" smtClean="0"/>
                        <a:t>ʃ/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257800"/>
          <a:ext cx="838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 cook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watch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clean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362200" y="2438400"/>
            <a:ext cx="3810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6553200" y="4114800"/>
            <a:ext cx="3810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438400" y="5257800"/>
            <a:ext cx="3810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81838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What is your lesson about?</a:t>
            </a: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67874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Which verb often goes with “Fireworks”?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4595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Which sounds do you learn?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828800" y="2438400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Learn by heart and write new words (3 lines)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exercises: in WB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3352800" y="1676400"/>
            <a:ext cx="235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HOMEWORK</a:t>
            </a:r>
          </a:p>
        </p:txBody>
      </p:sp>
      <p:pic>
        <p:nvPicPr>
          <p:cNvPr id="235530" name="Picture 10" descr="MCj03551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46625"/>
            <a:ext cx="2133600" cy="2111375"/>
          </a:xfrm>
          <a:prstGeom prst="rect">
            <a:avLst/>
          </a:prstGeom>
          <a:noFill/>
        </p:spPr>
      </p:pic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1828800" y="3352800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sentences using the phrases in EX3 (p.60) textbook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9" descr="MMj0283679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334000"/>
            <a:ext cx="14524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867664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11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WordArt 5"/>
          <p:cNvSpPr>
            <a:spLocks noChangeArrowheads="1" noChangeShapeType="1" noTextEdit="1"/>
          </p:cNvSpPr>
          <p:nvPr/>
        </p:nvSpPr>
        <p:spPr bwMode="auto">
          <a:xfrm rot="-188181">
            <a:off x="1143000" y="16764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9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 pitchFamily="34" charset="0"/>
              </a:rPr>
              <a:t>Best wishes to all of you. </a:t>
            </a:r>
          </a:p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9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 pitchFamily="34" charset="0"/>
              </a:rPr>
              <a:t>Good bye. See you soon</a:t>
            </a:r>
            <a:r>
              <a:rPr lang="en-US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9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MC-Ong Do"/>
              </a:rPr>
              <a:t>.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 rot="16200000">
            <a:off x="7239000" y="3886200"/>
            <a:ext cx="457200" cy="9144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1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266700" y="3162300"/>
            <a:ext cx="982663" cy="105886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1295400" y="1143000"/>
            <a:ext cx="533400" cy="514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3352800" y="381000"/>
            <a:ext cx="1524000" cy="1200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7467600" y="685800"/>
            <a:ext cx="990600" cy="7620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 rot="-1373167">
            <a:off x="5257800" y="44958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 rot="-1373167">
            <a:off x="1981200" y="47244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 rot="-1373167">
            <a:off x="4038600" y="57912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xit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15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9" grpId="0" animBg="1"/>
      <p:bldP spid="115720" grpId="0" animBg="1"/>
      <p:bldP spid="115721" grpId="0" animBg="1"/>
      <p:bldP spid="115721" grpId="1" animBg="1"/>
      <p:bldP spid="115722" grpId="0" animBg="1"/>
      <p:bldP spid="115723" grpId="0" animBg="1"/>
      <p:bldP spid="115723" grpId="1" animBg="1"/>
      <p:bldP spid="115723" grpId="2" animBg="1"/>
      <p:bldP spid="115723" grpId="3" animBg="1"/>
      <p:bldP spid="115724" grpId="0" animBg="1"/>
      <p:bldP spid="115724" grpId="1" animBg="1"/>
      <p:bldP spid="115724" grpId="2" animBg="1"/>
      <p:bldP spid="115724" grpId="3" animBg="1"/>
      <p:bldP spid="115725" grpId="0" animBg="1"/>
      <p:bldP spid="115725" grpId="1" animBg="1"/>
      <p:bldP spid="115725" grpId="2" animBg="1"/>
      <p:bldP spid="11572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doan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3750" t="39999" r="48750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382000" cy="11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82001"/>
                      </a:srgbClr>
                    </a:gs>
                    <a:gs pos="50000">
                      <a:srgbClr val="006600"/>
                    </a:gs>
                    <a:gs pos="100000">
                      <a:srgbClr val="FF0000">
                        <a:alpha val="82001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Welcome to English class !</a:t>
            </a:r>
          </a:p>
        </p:txBody>
      </p:sp>
      <p:pic>
        <p:nvPicPr>
          <p:cNvPr id="2055" name="Picture 5" descr="007"/>
          <p:cNvPicPr>
            <a:picLocks noChangeAspect="1" noChangeArrowheads="1" noCrop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 rot="-419009">
            <a:off x="5716588" y="3319067"/>
            <a:ext cx="762000" cy="1039813"/>
            <a:chOff x="1632" y="2053"/>
            <a:chExt cx="480" cy="655"/>
          </a:xfrm>
        </p:grpSpPr>
        <p:pic>
          <p:nvPicPr>
            <p:cNvPr id="2064" name="Picture 8" descr="c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844913">
              <a:off x="1695" y="2053"/>
              <a:ext cx="413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" descr="o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804951">
              <a:off x="1694" y="2290"/>
              <a:ext cx="3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11" descr="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9075" y="3444480"/>
            <a:ext cx="696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40088" y="3501630"/>
            <a:ext cx="800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444480"/>
            <a:ext cx="70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2388" y="3473055"/>
            <a:ext cx="60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5988" y="344448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TaiLieu\O cung Toan\dung cho soan bai giang\Tien ich cho PP\Tao chu dep\Kieu (48)\a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315286"/>
            <a:ext cx="990600" cy="106264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43000" y="4648200"/>
            <a:ext cx="742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Teacher: Le Minh Phuong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7620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It is the beginning month of a year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January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28800"/>
            <a:ext cx="6172200" cy="3579876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4114800" y="5562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alentine 03 02 "/>
          <p:cNvPicPr>
            <a:picLocks noChangeAspect="1" noChangeArrowheads="1"/>
          </p:cNvPicPr>
          <p:nvPr/>
        </p:nvPicPr>
        <p:blipFill>
          <a:blip r:embed="rId2"/>
          <a:srcRect t="58899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</p:spPr>
      </p:pic>
      <p:pic>
        <p:nvPicPr>
          <p:cNvPr id="6" name="Picture 5" descr="Lucky money for T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181600" cy="3717798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5715000" y="54102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97816">
            <a:off x="-167702" y="-134449"/>
            <a:ext cx="1756840" cy="24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105638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The children like to get from their parents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on </a:t>
            </a:r>
            <a:r>
              <a:rPr lang="en-US" sz="3200" b="1" dirty="0" err="1" smtClean="0">
                <a:solidFill>
                  <a:srgbClr val="0000FF"/>
                </a:solidFill>
              </a:rPr>
              <a:t>Tet</a:t>
            </a:r>
            <a:r>
              <a:rPr lang="en-US" sz="3200" b="1" dirty="0" smtClean="0">
                <a:solidFill>
                  <a:srgbClr val="0000FF"/>
                </a:solidFill>
              </a:rPr>
              <a:t> holiday for luck. 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rames PPT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It’s the traditional flower at </a:t>
            </a:r>
            <a:r>
              <a:rPr lang="en-US" sz="2800" b="1" dirty="0" err="1" smtClean="0">
                <a:solidFill>
                  <a:srgbClr val="FF0000"/>
                </a:solidFill>
              </a:rPr>
              <a:t>Tet</a:t>
            </a:r>
            <a:r>
              <a:rPr lang="en-US" sz="2800" b="1" dirty="0" smtClean="0">
                <a:solidFill>
                  <a:srgbClr val="FF0000"/>
                </a:solidFill>
              </a:rPr>
              <a:t>  in Northern of Viet Nam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peach-blossom-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044700"/>
            <a:ext cx="4754275" cy="3670300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620000" y="60198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People like to watch them on New Year’s Eve.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fireworks-LO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5486400" cy="3643798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6477000" y="57912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6" name="Picture 8" descr="Frames PPT 01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269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5715000"/>
            <a:ext cx="1195388" cy="609600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219200" y="4572000"/>
            <a:ext cx="6481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.VnTifani Heavy" pitchFamily="34" charset="0"/>
              </a:rPr>
              <a:t>You are so lucky !</a:t>
            </a:r>
            <a:endParaRPr lang="en-US" sz="4400" dirty="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685800"/>
            <a:ext cx="4953000" cy="351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20" name="Picture 8" descr="Frames PPT 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371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5715000"/>
            <a:ext cx="1143000" cy="533400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676400" y="1219200"/>
            <a:ext cx="5884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Tifani Heavy" pitchFamily="34" charset="0"/>
              </a:rPr>
              <a:t>How lucky you are !</a:t>
            </a:r>
            <a:endParaRPr lang="en-US" sz="3600" dirty="0">
              <a:solidFill>
                <a:srgbClr val="FF0000"/>
              </a:solidFill>
              <a:latin typeface=".VnTifani Heavy" pitchFamily="34" charset="0"/>
            </a:endParaRPr>
          </a:p>
        </p:txBody>
      </p:sp>
      <p:pic>
        <p:nvPicPr>
          <p:cNvPr id="9218" name="Picture 2" descr="http://cliparts.co/cliparts/pi7/KEG/pi7KEG8b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438400"/>
            <a:ext cx="5715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018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</p:spPr>
      </p:pic>
      <p:sp>
        <p:nvSpPr>
          <p:cNvPr id="313346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105400"/>
            <a:ext cx="1119188" cy="585788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applaus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796066"/>
            <a:ext cx="4876800" cy="432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4" name="Picture 8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474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562600"/>
            <a:ext cx="990600" cy="533400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 descr="http://innguyenphat.com/img_products/1188/cms139628964795980546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57200"/>
            <a:ext cx="4648200" cy="593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/>
          <a:srcRect l="2499" r="3334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81000" y="358140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64056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1143000" y="914400"/>
            <a:ext cx="3657600" cy="24384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4648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en-US" sz="96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800600" y="914400"/>
            <a:ext cx="3505200" cy="24384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914400"/>
            <a:ext cx="2286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143000" y="3352800"/>
            <a:ext cx="3657600" cy="2209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0" y="3352800"/>
            <a:ext cx="2286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en-US" sz="96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800600" y="3352800"/>
            <a:ext cx="3505200" cy="2209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26741" y="3339353"/>
            <a:ext cx="2286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Bauern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60960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9" grpId="0" animBg="1"/>
      <p:bldP spid="12" grpId="0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466" y="838200"/>
            <a:ext cx="780327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48161"/>
            <a:ext cx="50461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words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(a) relative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4478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bombayharbor.com/productImage/0069269001254564606/Wooden_Iron_Jali_Furni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52600"/>
            <a:ext cx="3200400" cy="42672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en/2/26/All_Relative_C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52600"/>
            <a:ext cx="5334000" cy="355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1976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furniture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19812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2510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(a) calendar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05818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(a) pagoda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505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(to) hang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25146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31242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339241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828800"/>
            <a:ext cx="4876800" cy="3657600"/>
          </a:xfrm>
          <a:prstGeom prst="rect">
            <a:avLst/>
          </a:prstGeom>
        </p:spPr>
      </p:pic>
      <p:sp>
        <p:nvSpPr>
          <p:cNvPr id="18" name="Right Arrow 17">
            <a:hlinkClick r:id="rId6" action="ppaction://hlinkfile"/>
          </p:cNvPr>
          <p:cNvSpPr/>
          <p:nvPr/>
        </p:nvSpPr>
        <p:spPr>
          <a:xfrm>
            <a:off x="381000" y="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/>
      <p:bldP spid="13" grpId="0" animBg="1"/>
      <p:bldP spid="15" grpId="0"/>
      <p:bldP spid="16" grpId="0"/>
      <p:bldP spid="17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Listen and repeat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ear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30666"/>
            <a:ext cx="1501196" cy="2436368"/>
          </a:xfrm>
          <a:prstGeom prst="rect">
            <a:avLst/>
          </a:prstGeom>
        </p:spPr>
      </p:pic>
      <p:pic>
        <p:nvPicPr>
          <p:cNvPr id="4" name="Picture 3" descr="talking-mouth-clip-art-mouthspeaking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226978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Listen and repeat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18652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a.wish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186529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b.fireworks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1915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c.furniture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2590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d.present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2559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e.shopping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26009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f.tree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h.relative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g.flower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i.pagoda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09800" y="38637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j.calendar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3400" y="3886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k.special</a:t>
            </a:r>
            <a:r>
              <a:rPr lang="en-US" sz="2800" b="1" dirty="0" smtClean="0"/>
              <a:t> food</a:t>
            </a:r>
            <a:endParaRPr lang="en-US" sz="2800" b="1" dirty="0"/>
          </a:p>
        </p:txBody>
      </p:sp>
      <p:pic>
        <p:nvPicPr>
          <p:cNvPr id="15" name="A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67600" y="533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9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355" y="152400"/>
            <a:ext cx="2889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 rot="19620426">
            <a:off x="2895600" y="4572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 to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 rot="20318640">
            <a:off x="5181600" y="2286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 rot="18350486">
            <a:off x="5353143" y="4106391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 rot="19682158">
            <a:off x="1752600" y="25908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 rot="1272345">
            <a:off x="2532792" y="3529458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 rot="1418123">
            <a:off x="4011998" y="3136794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pagoda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ounded Rectangle 11"/>
          <p:cNvSpPr/>
          <p:nvPr/>
        </p:nvSpPr>
        <p:spPr>
          <a:xfrm rot="1378435">
            <a:off x="3222988" y="1598891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wish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25908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calendar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5000" y="2895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shopping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86200" y="35814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relatives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0200" y="51054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 rot="20353884">
            <a:off x="4114800" y="5029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 rot="1844815">
            <a:off x="4338315" y="4803371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furniture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ounded Rectangle 18"/>
          <p:cNvSpPr/>
          <p:nvPr/>
        </p:nvSpPr>
        <p:spPr>
          <a:xfrm rot="2523093">
            <a:off x="762000" y="3886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 rot="18946717">
            <a:off x="4004343" y="1894931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ontrols>
      <p:control spid="22530" name="ShockwaveFlash1" r:id="rId2" imgW="2742857" imgH="17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7&quot;&gt;&lt;property id=&quot;20148&quot; value=&quot;5&quot;/&gt;&lt;property id=&quot;20300&quot; value=&quot;Slide 10&quot;/&gt;&lt;property id=&quot;20307&quot; value=&quot;264&quot;/&gt;&lt;/object&gt;&lt;object type=&quot;3&quot; unique_id=&quot;10048&quot;&gt;&lt;property id=&quot;20148&quot; value=&quot;5&quot;/&gt;&lt;property id=&quot;20300&quot; value=&quot;Slide 11&quot;/&gt;&lt;property id=&quot;20307&quot; value=&quot;265&quot;/&gt;&lt;/object&gt;&lt;object type=&quot;3&quot; unique_id=&quot;10049&quot;&gt;&lt;property id=&quot;20148&quot; value=&quot;5&quot;/&gt;&lt;property id=&quot;20300&quot; value=&quot;Slide 12&quot;/&gt;&lt;property id=&quot;20307&quot; value=&quot;266&quot;/&gt;&lt;/object&gt;&lt;object type=&quot;3&quot; unique_id=&quot;10064&quot;&gt;&lt;property id=&quot;20148&quot; value=&quot;5&quot;/&gt;&lt;property id=&quot;20300&quot; value=&quot;Slide 15&quot;/&gt;&lt;property id=&quot;20307&quot; value=&quot;268&quot;/&gt;&lt;/object&gt;&lt;object type=&quot;3&quot; unique_id=&quot;10065&quot;&gt;&lt;property id=&quot;20148&quot; value=&quot;5&quot;/&gt;&lt;property id=&quot;20300&quot; value=&quot;Slide 2&quot;/&gt;&lt;property id=&quot;20307&quot; value=&quot;269&quot;/&gt;&lt;/object&gt;&lt;object type=&quot;3&quot; unique_id=&quot;10066&quot;&gt;&lt;property id=&quot;20148&quot; value=&quot;5&quot;/&gt;&lt;property id=&quot;20300&quot; value=&quot;Slide 3&quot;/&gt;&lt;property id=&quot;20307&quot; value=&quot;271&quot;/&gt;&lt;/object&gt;&lt;object type=&quot;3&quot; unique_id=&quot;10067&quot;&gt;&lt;property id=&quot;20148&quot; value=&quot;5&quot;/&gt;&lt;property id=&quot;20300&quot; value=&quot;Slide 4&quot;/&gt;&lt;property id=&quot;20307&quot; value=&quot;270&quot;/&gt;&lt;/object&gt;&lt;object type=&quot;3&quot; unique_id=&quot;10068&quot;&gt;&lt;property id=&quot;20148&quot; value=&quot;5&quot;/&gt;&lt;property id=&quot;20300&quot; value=&quot;Slide 6&quot;/&gt;&lt;property id=&quot;20307&quot; value=&quot;285&quot;/&gt;&lt;/object&gt;&lt;object type=&quot;3&quot; unique_id=&quot;10070&quot;&gt;&lt;property id=&quot;20148&quot; value=&quot;5&quot;/&gt;&lt;property id=&quot;20300&quot; value=&quot;Slide 14&quot;/&gt;&lt;property id=&quot;20307&quot; value=&quot;272&quot;/&gt;&lt;/object&gt;&lt;object type=&quot;3&quot; unique_id=&quot;10071&quot;&gt;&lt;property id=&quot;20148&quot; value=&quot;5&quot;/&gt;&lt;property id=&quot;20300&quot; value=&quot;Slide 16 - &amp;quot;Choose the best answer&amp;quot;&quot;/&gt;&lt;property id=&quot;20307&quot; value=&quot;283&quot;/&gt;&lt;/object&gt;&lt;object type=&quot;3&quot; unique_id=&quot;10072&quot;&gt;&lt;property id=&quot;20148&quot; value=&quot;5&quot;/&gt;&lt;property id=&quot;20300&quot; value=&quot;Slide 17&quot;/&gt;&lt;property id=&quot;20307&quot; value=&quot;274&quot;/&gt;&lt;/object&gt;&lt;object type=&quot;3&quot; unique_id=&quot;10073&quot;&gt;&lt;property id=&quot;20148&quot; value=&quot;5&quot;/&gt;&lt;property id=&quot;20300&quot; value=&quot;Slide 19&quot;/&gt;&lt;property id=&quot;20307&quot; value=&quot;273&quot;/&gt;&lt;/object&gt;&lt;object type=&quot;3&quot; unique_id=&quot;10074&quot;&gt;&lt;property id=&quot;20148&quot; value=&quot;5&quot;/&gt;&lt;property id=&quot;20300&quot; value=&quot;Slide 20&quot;/&gt;&lt;property id=&quot;20307&quot; value=&quot;275&quot;/&gt;&lt;/object&gt;&lt;object type=&quot;3&quot; unique_id=&quot;10075&quot;&gt;&lt;property id=&quot;20148&quot; value=&quot;5&quot;/&gt;&lt;property id=&quot;20300&quot; value=&quot;Slide 21&quot;/&gt;&lt;property id=&quot;20307&quot; value=&quot;276&quot;/&gt;&lt;/object&gt;&lt;object type=&quot;3&quot; unique_id=&quot;10076&quot;&gt;&lt;property id=&quot;20148&quot; value=&quot;5&quot;/&gt;&lt;property id=&quot;20300&quot; value=&quot;Slide 22&quot;/&gt;&lt;property id=&quot;20307&quot; value=&quot;277&quot;/&gt;&lt;/object&gt;&lt;object type=&quot;3&quot; unique_id=&quot;10077&quot;&gt;&lt;property id=&quot;20148&quot; value=&quot;5&quot;/&gt;&lt;property id=&quot;20300&quot; value=&quot;Slide 23&quot;/&gt;&lt;property id=&quot;20307&quot; value=&quot;278&quot;/&gt;&lt;/object&gt;&lt;object type=&quot;3&quot; unique_id=&quot;10078&quot;&gt;&lt;property id=&quot;20148&quot; value=&quot;5&quot;/&gt;&lt;property id=&quot;20300&quot; value=&quot;Slide 24&quot;/&gt;&lt;property id=&quot;20307&quot; value=&quot;279&quot;/&gt;&lt;/object&gt;&lt;object type=&quot;3&quot; unique_id=&quot;10079&quot;&gt;&lt;property id=&quot;20148&quot; value=&quot;5&quot;/&gt;&lt;property id=&quot;20300&quot; value=&quot;Slide 25&quot;/&gt;&lt;property id=&quot;20307&quot; value=&quot;280&quot;/&gt;&lt;/object&gt;&lt;object type=&quot;3&quot; unique_id=&quot;10080&quot;&gt;&lt;property id=&quot;20148&quot; value=&quot;5&quot;/&gt;&lt;property id=&quot;20300&quot; value=&quot;Slide 26&quot;/&gt;&lt;property id=&quot;20307&quot; value=&quot;281&quot;/&gt;&lt;/object&gt;&lt;object type=&quot;3&quot; unique_id=&quot;10081&quot;&gt;&lt;property id=&quot;20148&quot; value=&quot;5&quot;/&gt;&lt;property id=&quot;20300&quot; value=&quot;Slide 27&quot;/&gt;&lt;property id=&quot;20307&quot; value=&quot;282&quot;/&gt;&lt;/object&gt;&lt;object type=&quot;3&quot; unique_id=&quot;10130&quot;&gt;&lt;property id=&quot;20148&quot; value=&quot;5&quot;/&gt;&lt;property id=&quot;20300&quot; value=&quot;Slide 8 - &amp;quot;Listen and repeat&amp;quot;&quot;/&gt;&lt;property id=&quot;20307&quot; value=&quot;286&quot;/&gt;&lt;/object&gt;&lt;object type=&quot;3&quot; unique_id=&quot;10155&quot;&gt;&lt;property id=&quot;20148&quot; value=&quot;5&quot;/&gt;&lt;property id=&quot;20300&quot; value=&quot;Slide 1&quot;/&gt;&lt;property id=&quot;20307&quot; value=&quot;287&quot;/&gt;&lt;/object&gt;&lt;object type=&quot;3&quot; unique_id=&quot;10157&quot;&gt;&lt;property id=&quot;20148&quot; value=&quot;5&quot;/&gt;&lt;property id=&quot;20300&quot; value=&quot;Slide 7&quot;/&gt;&lt;property id=&quot;20307&quot; value=&quot;291&quot;/&gt;&lt;/object&gt;&lt;object type=&quot;3&quot; unique_id=&quot;10158&quot;&gt;&lt;property id=&quot;20148&quot; value=&quot;5&quot;/&gt;&lt;property id=&quot;20300&quot; value=&quot;Slide 13&quot;/&gt;&lt;property id=&quot;20307&quot; value=&quot;289&quot;/&gt;&lt;/object&gt;&lt;object type=&quot;3&quot; unique_id=&quot;10159&quot;&gt;&lt;property id=&quot;20148&quot; value=&quot;5&quot;/&gt;&lt;property id=&quot;20300&quot; value=&quot;Slide 18&quot;/&gt;&lt;property id=&quot;20307&quot; value=&quot;288&quot;/&gt;&lt;/object&gt;&lt;object type=&quot;3&quot; unique_id=&quot;10302&quot;&gt;&lt;property id=&quot;20148&quot; value=&quot;5&quot;/&gt;&lt;property id=&quot;20300&quot; value=&quot;Slide 9&quot;/&gt;&lt;property id=&quot;20307&quot; value=&quot;292&quot;/&gt;&lt;/object&gt;&lt;object type=&quot;3&quot; unique_id=&quot;10303&quot;&gt;&lt;property id=&quot;20148&quot; value=&quot;5&quot;/&gt;&lt;property id=&quot;20300&quot; value=&quot;Slide 5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491</Words>
  <Application>Microsoft Office PowerPoint</Application>
  <PresentationFormat>On-screen Show (4:3)</PresentationFormat>
  <Paragraphs>169</Paragraphs>
  <Slides>27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Listen and repeat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Choose the best answer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</dc:creator>
  <cp:lastModifiedBy>phuong</cp:lastModifiedBy>
  <cp:revision>128</cp:revision>
  <dcterms:created xsi:type="dcterms:W3CDTF">2006-08-16T00:00:00Z</dcterms:created>
  <dcterms:modified xsi:type="dcterms:W3CDTF">2015-11-28T11:56:42Z</dcterms:modified>
</cp:coreProperties>
</file>